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4" r:id="rId3"/>
    <p:sldId id="298" r:id="rId4"/>
    <p:sldId id="295" r:id="rId5"/>
    <p:sldId id="296" r:id="rId6"/>
    <p:sldId id="297" r:id="rId7"/>
    <p:sldId id="299" r:id="rId8"/>
    <p:sldId id="300" r:id="rId9"/>
    <p:sldId id="301" r:id="rId10"/>
    <p:sldId id="302" r:id="rId11"/>
    <p:sldId id="303" r:id="rId12"/>
    <p:sldId id="304" r:id="rId13"/>
    <p:sldId id="257" r:id="rId14"/>
    <p:sldId id="258" r:id="rId15"/>
    <p:sldId id="259" r:id="rId16"/>
    <p:sldId id="260" r:id="rId17"/>
    <p:sldId id="267" r:id="rId18"/>
    <p:sldId id="261" r:id="rId19"/>
    <p:sldId id="268" r:id="rId20"/>
    <p:sldId id="262" r:id="rId21"/>
    <p:sldId id="263" r:id="rId22"/>
    <p:sldId id="269" r:id="rId23"/>
    <p:sldId id="264" r:id="rId24"/>
    <p:sldId id="265" r:id="rId25"/>
    <p:sldId id="266"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30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660"/>
  </p:normalViewPr>
  <p:slideViewPr>
    <p:cSldViewPr>
      <p:cViewPr varScale="1">
        <p:scale>
          <a:sx n="91" d="100"/>
          <a:sy n="91" d="100"/>
        </p:scale>
        <p:origin x="-99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63337D8-1BE8-4595-8490-2E12DBF713AD}" type="datetimeFigureOut">
              <a:rPr lang="en-US" smtClean="0"/>
              <a:pPr/>
              <a:t>8/30/2011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A86B2BF-B4B4-4849-84B2-74A5CF5849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3337D8-1BE8-4595-8490-2E12DBF713AD}" type="datetimeFigureOut">
              <a:rPr lang="en-US" smtClean="0"/>
              <a:pPr/>
              <a:t>8/30/2011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6B2BF-B4B4-4849-84B2-74A5CF5849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3337D8-1BE8-4595-8490-2E12DBF713AD}" type="datetimeFigureOut">
              <a:rPr lang="en-US" smtClean="0"/>
              <a:pPr/>
              <a:t>8/30/2011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6B2BF-B4B4-4849-84B2-74A5CF5849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63337D8-1BE8-4595-8490-2E12DBF713AD}" type="datetimeFigureOut">
              <a:rPr lang="en-US" smtClean="0"/>
              <a:pPr/>
              <a:t>8/30/2011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EA86B2BF-B4B4-4849-84B2-74A5CF5849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63337D8-1BE8-4595-8490-2E12DBF713AD}" type="datetimeFigureOut">
              <a:rPr lang="en-US" smtClean="0"/>
              <a:pPr/>
              <a:t>8/30/2011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EA86B2BF-B4B4-4849-84B2-74A5CF584963}"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63337D8-1BE8-4595-8490-2E12DBF713AD}" type="datetimeFigureOut">
              <a:rPr lang="en-US" smtClean="0"/>
              <a:pPr/>
              <a:t>8/30/2011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EA86B2BF-B4B4-4849-84B2-74A5CF5849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63337D8-1BE8-4595-8490-2E12DBF713AD}" type="datetimeFigureOut">
              <a:rPr lang="en-US" smtClean="0"/>
              <a:pPr/>
              <a:t>8/30/2011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A86B2BF-B4B4-4849-84B2-74A5CF58496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63337D8-1BE8-4595-8490-2E12DBF713AD}" type="datetimeFigureOut">
              <a:rPr lang="en-US" smtClean="0"/>
              <a:pPr/>
              <a:t>8/30/2011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86B2BF-B4B4-4849-84B2-74A5CF5849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63337D8-1BE8-4595-8490-2E12DBF713AD}" type="datetimeFigureOut">
              <a:rPr lang="en-US" smtClean="0"/>
              <a:pPr/>
              <a:t>8/30/2011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EA86B2BF-B4B4-4849-84B2-74A5CF5849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63337D8-1BE8-4595-8490-2E12DBF713AD}" type="datetimeFigureOut">
              <a:rPr lang="en-US" smtClean="0"/>
              <a:pPr/>
              <a:t>8/30/2011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A86B2BF-B4B4-4849-84B2-74A5CF58496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63337D8-1BE8-4595-8490-2E12DBF713AD}" type="datetimeFigureOut">
              <a:rPr lang="en-US" smtClean="0"/>
              <a:pPr/>
              <a:t>8/30/2011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A86B2BF-B4B4-4849-84B2-74A5CF58496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63337D8-1BE8-4595-8490-2E12DBF713AD}" type="datetimeFigureOut">
              <a:rPr lang="en-US" smtClean="0"/>
              <a:pPr/>
              <a:t>8/30/2011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A86B2BF-B4B4-4849-84B2-74A5CF58496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a:t>
            </a:r>
            <a:endParaRPr lang="en-US" dirty="0"/>
          </a:p>
        </p:txBody>
      </p:sp>
      <p:sp>
        <p:nvSpPr>
          <p:cNvPr id="3" name="Subtitle 2"/>
          <p:cNvSpPr>
            <a:spLocks noGrp="1"/>
          </p:cNvSpPr>
          <p:nvPr>
            <p:ph type="subTitle" idx="1"/>
          </p:nvPr>
        </p:nvSpPr>
        <p:spPr/>
        <p:txBody>
          <a:bodyPr/>
          <a:lstStyle/>
          <a:p>
            <a:r>
              <a:rPr lang="en-US" dirty="0" smtClean="0"/>
              <a:t>Ancient Greece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1"/>
            <a:r>
              <a:rPr lang="en-US" dirty="0" smtClean="0"/>
              <a:t>Greek gods were anthropomorphic (had human characteristics)</a:t>
            </a:r>
          </a:p>
          <a:p>
            <a:pPr lvl="1"/>
            <a:r>
              <a:rPr lang="en-US" dirty="0" smtClean="0"/>
              <a:t>Had immortality and extraordinary powers</a:t>
            </a:r>
          </a:p>
          <a:p>
            <a:pPr lvl="1"/>
            <a:r>
              <a:rPr lang="en-US" dirty="0" smtClean="0"/>
              <a:t>Invented by men, exhibited human sins</a:t>
            </a:r>
          </a:p>
          <a:p>
            <a:pPr lvl="1"/>
            <a:r>
              <a:rPr lang="en-US" dirty="0" smtClean="0"/>
              <a:t>Games were held in honor of Zeus every 4 years on Mount Olympus.</a:t>
            </a:r>
          </a:p>
          <a:p>
            <a:pPr lvl="1"/>
            <a:r>
              <a:rPr lang="en-US" dirty="0" smtClean="0"/>
              <a:t>Ultimate Goal of the Greeks – to attain physical perfection</a:t>
            </a:r>
          </a:p>
          <a:p>
            <a:pPr lvl="1"/>
            <a:r>
              <a:rPr lang="en-US" dirty="0" smtClean="0"/>
              <a:t>The games were a rare demonstration of cooperation between the Greeks.</a:t>
            </a:r>
          </a:p>
          <a:p>
            <a:pPr lvl="1"/>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zeus bust.gif"/>
          <p:cNvPicPr>
            <a:picLocks noChangeAspect="1"/>
          </p:cNvPicPr>
          <p:nvPr/>
        </p:nvPicPr>
        <p:blipFill>
          <a:blip r:embed="rId2" cstate="print"/>
          <a:stretch>
            <a:fillRect/>
          </a:stretch>
        </p:blipFill>
        <p:spPr>
          <a:xfrm>
            <a:off x="2514600" y="684069"/>
            <a:ext cx="4343400" cy="521537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City-States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City-States	</a:t>
            </a:r>
            <a:endParaRPr lang="en-US" dirty="0"/>
          </a:p>
        </p:txBody>
      </p:sp>
      <p:sp>
        <p:nvSpPr>
          <p:cNvPr id="3" name="Content Placeholder 2"/>
          <p:cNvSpPr>
            <a:spLocks noGrp="1"/>
          </p:cNvSpPr>
          <p:nvPr>
            <p:ph idx="1"/>
          </p:nvPr>
        </p:nvSpPr>
        <p:spPr/>
        <p:txBody>
          <a:bodyPr/>
          <a:lstStyle/>
          <a:p>
            <a:r>
              <a:rPr lang="en-US" dirty="0" smtClean="0"/>
              <a:t>The mountains of Greece tended to isolate the Greek city-states and hindered their national unity.</a:t>
            </a:r>
          </a:p>
          <a:p>
            <a:r>
              <a:rPr lang="en-US" dirty="0" smtClean="0"/>
              <a:t>They built their cities at the foot of a hill with a fortress at the top.</a:t>
            </a:r>
          </a:p>
          <a:p>
            <a:r>
              <a:rPr lang="en-US" dirty="0" smtClean="0"/>
              <a:t>They called their city a “polis,” and the fortress an “acropolis.” (</a:t>
            </a:r>
            <a:r>
              <a:rPr lang="en-US" dirty="0" err="1" smtClean="0"/>
              <a:t>acro</a:t>
            </a:r>
            <a:r>
              <a:rPr lang="en-US" dirty="0" smtClean="0"/>
              <a:t> = high)</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City-States</a:t>
            </a:r>
            <a:endParaRPr lang="en-US" dirty="0"/>
          </a:p>
        </p:txBody>
      </p:sp>
      <p:sp>
        <p:nvSpPr>
          <p:cNvPr id="3" name="Content Placeholder 2"/>
          <p:cNvSpPr>
            <a:spLocks noGrp="1"/>
          </p:cNvSpPr>
          <p:nvPr>
            <p:ph idx="1"/>
          </p:nvPr>
        </p:nvSpPr>
        <p:spPr/>
        <p:txBody>
          <a:bodyPr/>
          <a:lstStyle/>
          <a:p>
            <a:r>
              <a:rPr lang="en-US" dirty="0" smtClean="0"/>
              <a:t>The </a:t>
            </a:r>
            <a:r>
              <a:rPr lang="en-US" b="1" i="1" dirty="0" smtClean="0"/>
              <a:t>polis </a:t>
            </a:r>
            <a:r>
              <a:rPr lang="en-US" dirty="0" smtClean="0"/>
              <a:t>was the basic political unit of Greece.  However, it acted like a nation.  The ancient Greek’s ultimate source of authority was his polis.  </a:t>
            </a:r>
            <a:endParaRPr lang="en-US" b="1" i="1" dirty="0"/>
          </a:p>
        </p:txBody>
      </p:sp>
      <p:pic>
        <p:nvPicPr>
          <p:cNvPr id="4" name="Picture 3" descr="Acropolis ruins.jpg"/>
          <p:cNvPicPr>
            <a:picLocks noChangeAspect="1"/>
          </p:cNvPicPr>
          <p:nvPr/>
        </p:nvPicPr>
        <p:blipFill>
          <a:blip r:embed="rId2" cstate="print"/>
          <a:stretch>
            <a:fillRect/>
          </a:stretch>
        </p:blipFill>
        <p:spPr>
          <a:xfrm>
            <a:off x="3810000" y="3844105"/>
            <a:ext cx="4248149" cy="249002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a:t>
            </a:r>
            <a:endParaRPr lang="en-US" dirty="0"/>
          </a:p>
        </p:txBody>
      </p:sp>
      <p:sp>
        <p:nvSpPr>
          <p:cNvPr id="3" name="Content Placeholder 2"/>
          <p:cNvSpPr>
            <a:spLocks noGrp="1"/>
          </p:cNvSpPr>
          <p:nvPr>
            <p:ph idx="1"/>
          </p:nvPr>
        </p:nvSpPr>
        <p:spPr/>
        <p:txBody>
          <a:bodyPr/>
          <a:lstStyle/>
          <a:p>
            <a:r>
              <a:rPr lang="en-US" dirty="0" smtClean="0"/>
              <a:t>Greek city-states experienced 4 basic forms of government.</a:t>
            </a:r>
          </a:p>
          <a:p>
            <a:pPr lvl="1"/>
            <a:r>
              <a:rPr lang="en-US" dirty="0" smtClean="0"/>
              <a:t>Monarchy – rule by one</a:t>
            </a:r>
          </a:p>
          <a:p>
            <a:pPr lvl="1"/>
            <a:r>
              <a:rPr lang="en-US" dirty="0" smtClean="0"/>
              <a:t>Oligarchy – rule by a few</a:t>
            </a:r>
          </a:p>
          <a:p>
            <a:pPr lvl="1"/>
            <a:r>
              <a:rPr lang="en-US" dirty="0" smtClean="0"/>
              <a:t>Tyranny – government had complete control</a:t>
            </a:r>
          </a:p>
          <a:p>
            <a:pPr lvl="1"/>
            <a:r>
              <a:rPr lang="en-US" dirty="0" smtClean="0"/>
              <a:t>Democracy – rule by the people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a:t>
            </a:r>
            <a:endParaRPr lang="en-US" dirty="0"/>
          </a:p>
        </p:txBody>
      </p:sp>
      <p:sp>
        <p:nvSpPr>
          <p:cNvPr id="3" name="Content Placeholder 2"/>
          <p:cNvSpPr>
            <a:spLocks noGrp="1"/>
          </p:cNvSpPr>
          <p:nvPr>
            <p:ph idx="1"/>
          </p:nvPr>
        </p:nvSpPr>
        <p:spPr/>
        <p:txBody>
          <a:bodyPr/>
          <a:lstStyle/>
          <a:p>
            <a:r>
              <a:rPr lang="en-US" dirty="0" smtClean="0"/>
              <a:t>Greek City-State Period – 750-500 B.C.</a:t>
            </a:r>
          </a:p>
          <a:p>
            <a:r>
              <a:rPr lang="en-US" dirty="0" smtClean="0"/>
              <a:t>Two opposing political systems and poleis</a:t>
            </a:r>
          </a:p>
          <a:p>
            <a:pPr lvl="1"/>
            <a:r>
              <a:rPr lang="en-US" dirty="0" smtClean="0"/>
              <a:t>Sparta in southern Greece on the Peloponnesus</a:t>
            </a:r>
          </a:p>
          <a:p>
            <a:pPr lvl="1"/>
            <a:r>
              <a:rPr lang="en-US" dirty="0" smtClean="0"/>
              <a:t>Athens – to the northeast on the mainland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is is sparta.jpg"/>
          <p:cNvPicPr>
            <a:picLocks noGrp="1" noChangeAspect="1"/>
          </p:cNvPicPr>
          <p:nvPr>
            <p:ph idx="1"/>
          </p:nvPr>
        </p:nvPicPr>
        <p:blipFill>
          <a:blip r:embed="rId2" cstate="print"/>
          <a:stretch>
            <a:fillRect/>
          </a:stretch>
        </p:blipFill>
        <p:spPr>
          <a:xfrm>
            <a:off x="1038669" y="914400"/>
            <a:ext cx="7346739" cy="49530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Sparta</a:t>
            </a:r>
            <a:endParaRPr lang="en-US" dirty="0"/>
          </a:p>
        </p:txBody>
      </p:sp>
      <p:sp>
        <p:nvSpPr>
          <p:cNvPr id="3" name="Content Placeholder 2"/>
          <p:cNvSpPr>
            <a:spLocks noGrp="1"/>
          </p:cNvSpPr>
          <p:nvPr>
            <p:ph idx="1"/>
          </p:nvPr>
        </p:nvSpPr>
        <p:spPr/>
        <p:txBody>
          <a:bodyPr/>
          <a:lstStyle/>
          <a:p>
            <a:r>
              <a:rPr lang="en-US" dirty="0" smtClean="0"/>
              <a:t>Conquered by </a:t>
            </a:r>
            <a:r>
              <a:rPr lang="en-US" dirty="0" err="1" smtClean="0"/>
              <a:t>Dorians</a:t>
            </a:r>
            <a:r>
              <a:rPr lang="en-US" dirty="0" smtClean="0"/>
              <a:t> who enslaved the Helots who were numerous.</a:t>
            </a:r>
          </a:p>
          <a:p>
            <a:r>
              <a:rPr lang="en-US" dirty="0" err="1" smtClean="0"/>
              <a:t>Dorians</a:t>
            </a:r>
            <a:r>
              <a:rPr lang="en-US" dirty="0" smtClean="0"/>
              <a:t> created a militaristic state in response to fear of uprising of the majority.</a:t>
            </a:r>
          </a:p>
          <a:p>
            <a:r>
              <a:rPr lang="en-US" dirty="0" smtClean="0"/>
              <a:t>Sparta developed a warrior culture.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partan fighting.jpg"/>
          <p:cNvPicPr>
            <a:picLocks noGrp="1" noChangeAspect="1"/>
          </p:cNvPicPr>
          <p:nvPr>
            <p:ph idx="1"/>
          </p:nvPr>
        </p:nvPicPr>
        <p:blipFill>
          <a:blip r:embed="rId2" cstate="print"/>
          <a:stretch>
            <a:fillRect/>
          </a:stretch>
        </p:blipFill>
        <p:spPr>
          <a:xfrm>
            <a:off x="895724" y="766376"/>
            <a:ext cx="7410076" cy="4681774"/>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Early Greek World</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Sparta</a:t>
            </a:r>
            <a:endParaRPr lang="en-US" dirty="0"/>
          </a:p>
        </p:txBody>
      </p:sp>
      <p:sp>
        <p:nvSpPr>
          <p:cNvPr id="3" name="Content Placeholder 2"/>
          <p:cNvSpPr>
            <a:spLocks noGrp="1"/>
          </p:cNvSpPr>
          <p:nvPr>
            <p:ph idx="1"/>
          </p:nvPr>
        </p:nvSpPr>
        <p:spPr/>
        <p:txBody>
          <a:bodyPr/>
          <a:lstStyle/>
          <a:p>
            <a:r>
              <a:rPr lang="en-US" dirty="0" smtClean="0"/>
              <a:t>Spartan elders controlled all aspects of the lives of the people.</a:t>
            </a:r>
          </a:p>
          <a:p>
            <a:r>
              <a:rPr lang="en-US" dirty="0" smtClean="0"/>
              <a:t>Boys left their mothers at the age of 7 and were placed in army barracks and began their warrior training.</a:t>
            </a:r>
          </a:p>
          <a:p>
            <a:r>
              <a:rPr lang="en-US" dirty="0" smtClean="0"/>
              <a:t>They were beaten to learn to be tough.</a:t>
            </a:r>
          </a:p>
          <a:p>
            <a:r>
              <a:rPr lang="en-US" dirty="0" smtClean="0"/>
              <a:t>They were starved to learn to be tough.</a:t>
            </a:r>
          </a:p>
          <a:p>
            <a:r>
              <a:rPr lang="en-US" dirty="0" smtClean="0"/>
              <a:t>The weak were culled from the  pack and eliminated.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Sparta</a:t>
            </a:r>
            <a:endParaRPr lang="en-US" dirty="0"/>
          </a:p>
        </p:txBody>
      </p:sp>
      <p:sp>
        <p:nvSpPr>
          <p:cNvPr id="3" name="Content Placeholder 2"/>
          <p:cNvSpPr>
            <a:spLocks noGrp="1"/>
          </p:cNvSpPr>
          <p:nvPr>
            <p:ph idx="1"/>
          </p:nvPr>
        </p:nvSpPr>
        <p:spPr/>
        <p:txBody>
          <a:bodyPr/>
          <a:lstStyle/>
          <a:p>
            <a:r>
              <a:rPr lang="en-US" dirty="0" smtClean="0"/>
              <a:t>They were encouraged to steal to prove their resourcefulness.</a:t>
            </a:r>
          </a:p>
          <a:p>
            <a:r>
              <a:rPr lang="en-US" dirty="0" smtClean="0"/>
              <a:t>At the age of 20 they became part of the army.</a:t>
            </a:r>
          </a:p>
          <a:p>
            <a:r>
              <a:rPr lang="en-US" dirty="0" smtClean="0"/>
              <a:t>At age 30, if they had proved their worthiness, they could become citizens of Sparta.</a:t>
            </a:r>
          </a:p>
          <a:p>
            <a:r>
              <a:rPr lang="en-US" dirty="0" smtClean="0"/>
              <a:t>They lived in the army camp and were prepared to fight at all times.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uins of Sparta.jpg"/>
          <p:cNvPicPr>
            <a:picLocks noGrp="1" noChangeAspect="1"/>
          </p:cNvPicPr>
          <p:nvPr>
            <p:ph idx="1"/>
          </p:nvPr>
        </p:nvPicPr>
        <p:blipFill>
          <a:blip r:embed="rId2" cstate="print"/>
          <a:stretch>
            <a:fillRect/>
          </a:stretch>
        </p:blipFill>
        <p:spPr>
          <a:xfrm>
            <a:off x="483104" y="189618"/>
            <a:ext cx="8188662" cy="544918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Spartan women</a:t>
            </a:r>
            <a:endParaRPr lang="en-US" dirty="0"/>
          </a:p>
        </p:txBody>
      </p:sp>
      <p:sp>
        <p:nvSpPr>
          <p:cNvPr id="3" name="Content Placeholder 2"/>
          <p:cNvSpPr>
            <a:spLocks noGrp="1"/>
          </p:cNvSpPr>
          <p:nvPr>
            <p:ph idx="1"/>
          </p:nvPr>
        </p:nvSpPr>
        <p:spPr/>
        <p:txBody>
          <a:bodyPr/>
          <a:lstStyle/>
          <a:p>
            <a:r>
              <a:rPr lang="en-US" dirty="0" smtClean="0"/>
              <a:t>Spartan girls were trained to be mothers of warriors</a:t>
            </a:r>
          </a:p>
          <a:p>
            <a:r>
              <a:rPr lang="en-US" dirty="0" smtClean="0"/>
              <a:t>They also learned to be self-disciplined and tough.</a:t>
            </a:r>
          </a:p>
          <a:p>
            <a:r>
              <a:rPr lang="en-US" dirty="0" smtClean="0"/>
              <a:t>Spartan mothers expected their sons to “return with their shields or on them.”</a:t>
            </a:r>
          </a:p>
          <a:p>
            <a:r>
              <a:rPr lang="en-US" dirty="0" smtClean="0"/>
              <a:t>Every aspect of their lives were determined from furniture to food.</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Spartan Government</a:t>
            </a:r>
            <a:endParaRPr lang="en-US" dirty="0"/>
          </a:p>
        </p:txBody>
      </p:sp>
      <p:sp>
        <p:nvSpPr>
          <p:cNvPr id="3" name="Content Placeholder 2"/>
          <p:cNvSpPr>
            <a:spLocks noGrp="1"/>
          </p:cNvSpPr>
          <p:nvPr>
            <p:ph idx="1"/>
          </p:nvPr>
        </p:nvSpPr>
        <p:spPr/>
        <p:txBody>
          <a:bodyPr/>
          <a:lstStyle/>
          <a:p>
            <a:r>
              <a:rPr lang="en-US" dirty="0" smtClean="0"/>
              <a:t>Sparta was an oligarchy.</a:t>
            </a:r>
          </a:p>
          <a:p>
            <a:r>
              <a:rPr lang="en-US" dirty="0" smtClean="0"/>
              <a:t>It was ruled by a five elders who guarded against change.  They forced the </a:t>
            </a:r>
            <a:r>
              <a:rPr lang="en-US" i="1" dirty="0" smtClean="0"/>
              <a:t>status quo </a:t>
            </a:r>
            <a:r>
              <a:rPr lang="en-US" dirty="0" smtClean="0"/>
              <a:t>(existing state of affairs).</a:t>
            </a:r>
          </a:p>
          <a:p>
            <a:r>
              <a:rPr lang="en-US" dirty="0" smtClean="0"/>
              <a:t>Sparta often forced oligarchy on neighboring city-states and organized them into the Peloponnesian League to guard against the democracy of the Athenians.</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Sparta</a:t>
            </a:r>
            <a:endParaRPr lang="en-US" dirty="0"/>
          </a:p>
        </p:txBody>
      </p:sp>
      <p:sp>
        <p:nvSpPr>
          <p:cNvPr id="3" name="Content Placeholder 2"/>
          <p:cNvSpPr>
            <a:spLocks noGrp="1"/>
          </p:cNvSpPr>
          <p:nvPr>
            <p:ph idx="1"/>
          </p:nvPr>
        </p:nvSpPr>
        <p:spPr/>
        <p:txBody>
          <a:bodyPr/>
          <a:lstStyle/>
          <a:p>
            <a:r>
              <a:rPr lang="en-US" dirty="0" smtClean="0"/>
              <a:t>Sparta was associated with militarism, isolation, oligarchy, and glorification of the state. </a:t>
            </a:r>
            <a:endParaRPr lang="en-US" dirty="0"/>
          </a:p>
        </p:txBody>
      </p:sp>
      <p:pic>
        <p:nvPicPr>
          <p:cNvPr id="4" name="Picture 3" descr="spartan warriors.jpg"/>
          <p:cNvPicPr>
            <a:picLocks noChangeAspect="1"/>
          </p:cNvPicPr>
          <p:nvPr/>
        </p:nvPicPr>
        <p:blipFill>
          <a:blip r:embed="rId2" cstate="print"/>
          <a:stretch>
            <a:fillRect/>
          </a:stretch>
        </p:blipFill>
        <p:spPr>
          <a:xfrm>
            <a:off x="3212560" y="3200400"/>
            <a:ext cx="4483640" cy="315702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a:t>
            </a:r>
            <a:endParaRPr lang="en-US" dirty="0"/>
          </a:p>
        </p:txBody>
      </p:sp>
      <p:sp>
        <p:nvSpPr>
          <p:cNvPr id="3" name="Content Placeholder 2"/>
          <p:cNvSpPr>
            <a:spLocks noGrp="1"/>
          </p:cNvSpPr>
          <p:nvPr>
            <p:ph idx="1"/>
          </p:nvPr>
        </p:nvSpPr>
        <p:spPr/>
        <p:txBody>
          <a:bodyPr/>
          <a:lstStyle/>
          <a:p>
            <a:r>
              <a:rPr lang="en-US" dirty="0" smtClean="0"/>
              <a:t>Athens nurtured creativity, commercial endeavors, democracy, and individualism.</a:t>
            </a:r>
          </a:p>
          <a:p>
            <a:r>
              <a:rPr lang="en-US" dirty="0" smtClean="0"/>
              <a:t>Athenians loved beauty, art, and learning.  </a:t>
            </a:r>
            <a:endParaRPr lang="en-US" dirty="0"/>
          </a:p>
        </p:txBody>
      </p:sp>
      <p:pic>
        <p:nvPicPr>
          <p:cNvPr id="4" name="Picture 3" descr="athens acropolis at night.jpg"/>
          <p:cNvPicPr>
            <a:picLocks noChangeAspect="1"/>
          </p:cNvPicPr>
          <p:nvPr/>
        </p:nvPicPr>
        <p:blipFill>
          <a:blip r:embed="rId2" cstate="print"/>
          <a:stretch>
            <a:fillRect/>
          </a:stretch>
        </p:blipFill>
        <p:spPr>
          <a:xfrm>
            <a:off x="3490054" y="4114800"/>
            <a:ext cx="3291746" cy="2190508"/>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a:t>
            </a:r>
            <a:endParaRPr lang="en-US" dirty="0"/>
          </a:p>
        </p:txBody>
      </p:sp>
      <p:sp>
        <p:nvSpPr>
          <p:cNvPr id="3" name="Content Placeholder 2"/>
          <p:cNvSpPr>
            <a:spLocks noGrp="1"/>
          </p:cNvSpPr>
          <p:nvPr>
            <p:ph idx="1"/>
          </p:nvPr>
        </p:nvSpPr>
        <p:spPr/>
        <p:txBody>
          <a:bodyPr>
            <a:normAutofit/>
          </a:bodyPr>
          <a:lstStyle/>
          <a:p>
            <a:r>
              <a:rPr lang="en-US" dirty="0" smtClean="0"/>
              <a:t>Athens was a monarchy during the Homeric Age.</a:t>
            </a:r>
          </a:p>
          <a:p>
            <a:r>
              <a:rPr lang="en-US" dirty="0" smtClean="0"/>
              <a:t>Later the nobles took over and produced an oligarchy with a chief magistrate called an </a:t>
            </a:r>
            <a:r>
              <a:rPr lang="en-US" i="1" dirty="0" smtClean="0"/>
              <a:t>archon.</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a:t>
            </a:r>
            <a:endParaRPr lang="en-US" dirty="0"/>
          </a:p>
        </p:txBody>
      </p:sp>
      <p:sp>
        <p:nvSpPr>
          <p:cNvPr id="3" name="Content Placeholder 2"/>
          <p:cNvSpPr>
            <a:spLocks noGrp="1"/>
          </p:cNvSpPr>
          <p:nvPr>
            <p:ph idx="1"/>
          </p:nvPr>
        </p:nvSpPr>
        <p:spPr/>
        <p:txBody>
          <a:bodyPr/>
          <a:lstStyle/>
          <a:p>
            <a:r>
              <a:rPr lang="en-US" dirty="0" smtClean="0"/>
              <a:t>Under the statesman Solon, Athens moved toward democracy in 594 B.C. when he gave representation to all sections of Athens in the Council of Four Hundred. </a:t>
            </a:r>
          </a:p>
          <a:p>
            <a:pPr>
              <a:buNone/>
            </a:pPr>
            <a:endParaRPr lang="en-US" dirty="0"/>
          </a:p>
        </p:txBody>
      </p:sp>
      <p:pic>
        <p:nvPicPr>
          <p:cNvPr id="4" name="Picture 3" descr="solon bust.jpg"/>
          <p:cNvPicPr>
            <a:picLocks noChangeAspect="1"/>
          </p:cNvPicPr>
          <p:nvPr/>
        </p:nvPicPr>
        <p:blipFill>
          <a:blip r:embed="rId2" cstate="print"/>
          <a:stretch>
            <a:fillRect/>
          </a:stretch>
        </p:blipFill>
        <p:spPr>
          <a:xfrm>
            <a:off x="4419600" y="3962400"/>
            <a:ext cx="1981199" cy="257480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a:t>
            </a:r>
            <a:endParaRPr lang="en-US" dirty="0"/>
          </a:p>
        </p:txBody>
      </p:sp>
      <p:sp>
        <p:nvSpPr>
          <p:cNvPr id="3" name="Content Placeholder 2"/>
          <p:cNvSpPr>
            <a:spLocks noGrp="1"/>
          </p:cNvSpPr>
          <p:nvPr>
            <p:ph idx="1"/>
          </p:nvPr>
        </p:nvSpPr>
        <p:spPr/>
        <p:txBody>
          <a:bodyPr/>
          <a:lstStyle/>
          <a:p>
            <a:r>
              <a:rPr lang="en-US" dirty="0" smtClean="0"/>
              <a:t>In the 5</a:t>
            </a:r>
            <a:r>
              <a:rPr lang="en-US" baseline="30000" dirty="0" smtClean="0"/>
              <a:t>th</a:t>
            </a:r>
            <a:r>
              <a:rPr lang="en-US" dirty="0" smtClean="0"/>
              <a:t> century B.C. under Pericles, Athens established a “rule of the people.” </a:t>
            </a:r>
            <a:endParaRPr lang="en-US" dirty="0"/>
          </a:p>
        </p:txBody>
      </p:sp>
      <p:pic>
        <p:nvPicPr>
          <p:cNvPr id="4" name="Picture 3" descr="pericles.jpg"/>
          <p:cNvPicPr>
            <a:picLocks noChangeAspect="1"/>
          </p:cNvPicPr>
          <p:nvPr/>
        </p:nvPicPr>
        <p:blipFill>
          <a:blip r:embed="rId2" cstate="print"/>
          <a:stretch>
            <a:fillRect/>
          </a:stretch>
        </p:blipFill>
        <p:spPr>
          <a:xfrm>
            <a:off x="3276600" y="3200400"/>
            <a:ext cx="4038600" cy="279710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arly ancient greece.gif"/>
          <p:cNvPicPr>
            <a:picLocks noChangeAspect="1"/>
          </p:cNvPicPr>
          <p:nvPr/>
        </p:nvPicPr>
        <p:blipFill>
          <a:blip r:embed="rId2" cstate="print"/>
          <a:stretch>
            <a:fillRect/>
          </a:stretch>
        </p:blipFill>
        <p:spPr>
          <a:xfrm>
            <a:off x="762000" y="995362"/>
            <a:ext cx="7620000" cy="4867275"/>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Persian Wars</a:t>
            </a:r>
            <a:endParaRPr lang="en-US" dirty="0"/>
          </a:p>
        </p:txBody>
      </p:sp>
      <p:sp>
        <p:nvSpPr>
          <p:cNvPr id="3" name="Content Placeholder 2"/>
          <p:cNvSpPr>
            <a:spLocks noGrp="1"/>
          </p:cNvSpPr>
          <p:nvPr>
            <p:ph idx="1"/>
          </p:nvPr>
        </p:nvSpPr>
        <p:spPr/>
        <p:txBody>
          <a:bodyPr/>
          <a:lstStyle/>
          <a:p>
            <a:r>
              <a:rPr lang="en-US" dirty="0" smtClean="0"/>
              <a:t>At the beginning of the 5</a:t>
            </a:r>
            <a:r>
              <a:rPr lang="en-US" baseline="30000" dirty="0" smtClean="0"/>
              <a:t>th</a:t>
            </a:r>
            <a:r>
              <a:rPr lang="en-US" dirty="0" smtClean="0"/>
              <a:t> century B.C. the Persians advanced across Asia Minor and into Greece.</a:t>
            </a:r>
          </a:p>
          <a:p>
            <a:r>
              <a:rPr lang="en-US" dirty="0" smtClean="0"/>
              <a:t>The Athenians, valuing their independence, rebelled and overthrew the Persians.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persian-empire map.gif"/>
          <p:cNvPicPr>
            <a:picLocks noGrp="1" noChangeAspect="1"/>
          </p:cNvPicPr>
          <p:nvPr>
            <p:ph idx="1"/>
          </p:nvPr>
        </p:nvPicPr>
        <p:blipFill>
          <a:blip r:embed="rId2" cstate="print"/>
          <a:stretch>
            <a:fillRect/>
          </a:stretch>
        </p:blipFill>
        <p:spPr>
          <a:xfrm>
            <a:off x="1447801" y="440121"/>
            <a:ext cx="7019230" cy="5395529"/>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Persian Wars</a:t>
            </a:r>
            <a:endParaRPr lang="en-US" dirty="0"/>
          </a:p>
        </p:txBody>
      </p:sp>
      <p:sp>
        <p:nvSpPr>
          <p:cNvPr id="3" name="Content Placeholder 2"/>
          <p:cNvSpPr>
            <a:spLocks noGrp="1"/>
          </p:cNvSpPr>
          <p:nvPr>
            <p:ph idx="1"/>
          </p:nvPr>
        </p:nvSpPr>
        <p:spPr/>
        <p:txBody>
          <a:bodyPr/>
          <a:lstStyle/>
          <a:p>
            <a:r>
              <a:rPr lang="en-US" dirty="0" smtClean="0"/>
              <a:t>King Darius of Persia crushed the revolt and landed a Persian force at the Bay of Marathon (490 B.C.).</a:t>
            </a:r>
          </a:p>
          <a:p>
            <a:r>
              <a:rPr lang="en-US" dirty="0" smtClean="0"/>
              <a:t>The outnumbered Athenians met them and surprisingly defeated the Persians.</a:t>
            </a:r>
          </a:p>
          <a:p>
            <a:r>
              <a:rPr lang="en-US" dirty="0" smtClean="0"/>
              <a:t>(Read Herodotus’ quote on p. 63)</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Thermopylae</a:t>
            </a:r>
            <a:endParaRPr lang="en-US" dirty="0"/>
          </a:p>
        </p:txBody>
      </p:sp>
      <p:sp>
        <p:nvSpPr>
          <p:cNvPr id="3" name="Content Placeholder 2"/>
          <p:cNvSpPr>
            <a:spLocks noGrp="1"/>
          </p:cNvSpPr>
          <p:nvPr>
            <p:ph idx="1"/>
          </p:nvPr>
        </p:nvSpPr>
        <p:spPr/>
        <p:txBody>
          <a:bodyPr/>
          <a:lstStyle/>
          <a:p>
            <a:r>
              <a:rPr lang="en-US" dirty="0" smtClean="0"/>
              <a:t>Darius made plans to invade Greece in revenge but died before he could carry them out.</a:t>
            </a:r>
          </a:p>
          <a:p>
            <a:r>
              <a:rPr lang="en-US" dirty="0" smtClean="0"/>
              <a:t>His son, Xerxes (husband of Esther), followed through on the assault on Greece in 480 B.C. </a:t>
            </a:r>
          </a:p>
          <a:p>
            <a:endParaRPr lang="en-US" dirty="0"/>
          </a:p>
        </p:txBody>
      </p:sp>
      <p:pic>
        <p:nvPicPr>
          <p:cNvPr id="4" name="Picture 3" descr="xerxes.jpg"/>
          <p:cNvPicPr>
            <a:picLocks noChangeAspect="1"/>
          </p:cNvPicPr>
          <p:nvPr/>
        </p:nvPicPr>
        <p:blipFill>
          <a:blip r:embed="rId2" cstate="print"/>
          <a:stretch>
            <a:fillRect/>
          </a:stretch>
        </p:blipFill>
        <p:spPr>
          <a:xfrm>
            <a:off x="5486400" y="4572000"/>
            <a:ext cx="1635125" cy="196215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Thermopylae</a:t>
            </a:r>
            <a:endParaRPr lang="en-US" dirty="0"/>
          </a:p>
        </p:txBody>
      </p:sp>
      <p:sp>
        <p:nvSpPr>
          <p:cNvPr id="3" name="Content Placeholder 2"/>
          <p:cNvSpPr>
            <a:spLocks noGrp="1"/>
          </p:cNvSpPr>
          <p:nvPr>
            <p:ph idx="1"/>
          </p:nvPr>
        </p:nvSpPr>
        <p:spPr/>
        <p:txBody>
          <a:bodyPr/>
          <a:lstStyle/>
          <a:p>
            <a:r>
              <a:rPr lang="en-US" dirty="0" smtClean="0"/>
              <a:t>As the Persians advanced, the Greeks disagreed on their strategy.  The Spartans wanted to defend the Peloponnesus; the Athenians wanted to defend the mainland.</a:t>
            </a:r>
          </a:p>
          <a:p>
            <a:r>
              <a:rPr lang="en-US" dirty="0" smtClean="0"/>
              <a:t>They finally agreed to take a stand at the mountain pass of Thermopylae.</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ersian advance on Thermopylae.jpg"/>
          <p:cNvPicPr>
            <a:picLocks noGrp="1" noChangeAspect="1"/>
          </p:cNvPicPr>
          <p:nvPr>
            <p:ph idx="1"/>
          </p:nvPr>
        </p:nvPicPr>
        <p:blipFill>
          <a:blip r:embed="rId2" cstate="print"/>
          <a:stretch>
            <a:fillRect/>
          </a:stretch>
        </p:blipFill>
        <p:spPr>
          <a:xfrm>
            <a:off x="754516" y="553372"/>
            <a:ext cx="7017883" cy="5282278"/>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rmopylae pass.jpg"/>
          <p:cNvPicPr>
            <a:picLocks noGrp="1" noChangeAspect="1"/>
          </p:cNvPicPr>
          <p:nvPr>
            <p:ph idx="1"/>
          </p:nvPr>
        </p:nvPicPr>
        <p:blipFill>
          <a:blip r:embed="rId2" cstate="print"/>
          <a:stretch>
            <a:fillRect/>
          </a:stretch>
        </p:blipFill>
        <p:spPr>
          <a:xfrm>
            <a:off x="667274" y="761999"/>
            <a:ext cx="7257526" cy="5436139"/>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Thermopylae</a:t>
            </a:r>
            <a:endParaRPr lang="en-US" dirty="0"/>
          </a:p>
        </p:txBody>
      </p:sp>
      <p:sp>
        <p:nvSpPr>
          <p:cNvPr id="3" name="Content Placeholder 2"/>
          <p:cNvSpPr>
            <a:spLocks noGrp="1"/>
          </p:cNvSpPr>
          <p:nvPr>
            <p:ph idx="1"/>
          </p:nvPr>
        </p:nvSpPr>
        <p:spPr/>
        <p:txBody>
          <a:bodyPr/>
          <a:lstStyle/>
          <a:p>
            <a:r>
              <a:rPr lang="en-US" dirty="0" smtClean="0"/>
              <a:t>At Thermopylae about 7000 Greeks faced a Persian army numbering at least 200,000.  </a:t>
            </a:r>
          </a:p>
          <a:p>
            <a:r>
              <a:rPr lang="en-US" dirty="0" smtClean="0"/>
              <a:t>The Persians attacked several times but could not take the pass.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partan defense Leonidas.jpg"/>
          <p:cNvPicPr>
            <a:picLocks noGrp="1" noChangeAspect="1"/>
          </p:cNvPicPr>
          <p:nvPr>
            <p:ph idx="1"/>
          </p:nvPr>
        </p:nvPicPr>
        <p:blipFill>
          <a:blip r:embed="rId2" cstate="print"/>
          <a:stretch>
            <a:fillRect/>
          </a:stretch>
        </p:blipFill>
        <p:spPr>
          <a:xfrm>
            <a:off x="990600" y="673736"/>
            <a:ext cx="7239000" cy="5422263"/>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Thermopylae</a:t>
            </a:r>
            <a:endParaRPr lang="en-US" dirty="0"/>
          </a:p>
        </p:txBody>
      </p:sp>
      <p:sp>
        <p:nvSpPr>
          <p:cNvPr id="3" name="Content Placeholder 2"/>
          <p:cNvSpPr>
            <a:spLocks noGrp="1"/>
          </p:cNvSpPr>
          <p:nvPr>
            <p:ph idx="1"/>
          </p:nvPr>
        </p:nvSpPr>
        <p:spPr/>
        <p:txBody>
          <a:bodyPr/>
          <a:lstStyle/>
          <a:p>
            <a:r>
              <a:rPr lang="en-US" dirty="0" smtClean="0"/>
              <a:t>Alas, the Greeks were betrayed by one of their own who showed the Persians a secret pass through the mountains.</a:t>
            </a:r>
          </a:p>
          <a:p>
            <a:r>
              <a:rPr lang="en-US" dirty="0" smtClean="0"/>
              <a:t>All the Greeks except for 300 Spartans retreated.  The 300, led by </a:t>
            </a:r>
            <a:r>
              <a:rPr lang="en-US" dirty="0" err="1" smtClean="0"/>
              <a:t>Leonidas</a:t>
            </a:r>
            <a:r>
              <a:rPr lang="en-US" dirty="0" smtClean="0"/>
              <a:t>, stayed to hold the pass and give the others a chance.</a:t>
            </a:r>
          </a:p>
          <a:p>
            <a:r>
              <a:rPr lang="en-US" dirty="0" err="1" smtClean="0"/>
              <a:t>Leonidas</a:t>
            </a:r>
            <a:r>
              <a:rPr lang="en-US" dirty="0" smtClean="0"/>
              <a:t> and his 300 Spartans fought to the death defending the pass.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Aegean Civilizations</a:t>
            </a:r>
            <a:endParaRPr lang="en-US" dirty="0"/>
          </a:p>
        </p:txBody>
      </p:sp>
      <p:sp>
        <p:nvSpPr>
          <p:cNvPr id="6" name="Content Placeholder 5"/>
          <p:cNvSpPr>
            <a:spLocks noGrp="1"/>
          </p:cNvSpPr>
          <p:nvPr>
            <p:ph sz="half" idx="1"/>
          </p:nvPr>
        </p:nvSpPr>
        <p:spPr/>
        <p:txBody>
          <a:bodyPr>
            <a:normAutofit fontScale="92500" lnSpcReduction="10000"/>
          </a:bodyPr>
          <a:lstStyle/>
          <a:p>
            <a:r>
              <a:rPr lang="en-US" dirty="0" smtClean="0"/>
              <a:t>Minoan</a:t>
            </a:r>
          </a:p>
          <a:p>
            <a:pPr lvl="1"/>
            <a:r>
              <a:rPr lang="en-US" dirty="0" smtClean="0"/>
              <a:t>Crete – 2000 BC</a:t>
            </a:r>
          </a:p>
          <a:p>
            <a:pPr lvl="1"/>
            <a:r>
              <a:rPr lang="en-US" dirty="0" smtClean="0"/>
              <a:t>Island</a:t>
            </a:r>
          </a:p>
          <a:p>
            <a:pPr lvl="1"/>
            <a:r>
              <a:rPr lang="en-US" dirty="0" smtClean="0"/>
              <a:t>Trade and colonization with Fertile Crescent</a:t>
            </a:r>
          </a:p>
          <a:p>
            <a:pPr lvl="1"/>
            <a:r>
              <a:rPr lang="en-US" dirty="0" smtClean="0"/>
              <a:t>Olive oil</a:t>
            </a:r>
          </a:p>
          <a:p>
            <a:pPr lvl="1"/>
            <a:r>
              <a:rPr lang="en-US" dirty="0" smtClean="0"/>
              <a:t>Pottery</a:t>
            </a:r>
          </a:p>
          <a:p>
            <a:pPr lvl="1"/>
            <a:r>
              <a:rPr lang="en-US" dirty="0" smtClean="0"/>
              <a:t>Ancestors of Philistines?</a:t>
            </a:r>
          </a:p>
          <a:p>
            <a:pPr lvl="1"/>
            <a:r>
              <a:rPr lang="en-US" dirty="0" smtClean="0"/>
              <a:t>Knossos, capital city – destroyed in 1400 BC</a:t>
            </a:r>
            <a:endParaRPr lang="en-US" dirty="0"/>
          </a:p>
        </p:txBody>
      </p:sp>
      <p:sp>
        <p:nvSpPr>
          <p:cNvPr id="7" name="Content Placeholder 6"/>
          <p:cNvSpPr>
            <a:spLocks noGrp="1"/>
          </p:cNvSpPr>
          <p:nvPr>
            <p:ph sz="half" idx="2"/>
          </p:nvPr>
        </p:nvSpPr>
        <p:spPr/>
        <p:txBody>
          <a:bodyPr>
            <a:normAutofit fontScale="92500" lnSpcReduction="10000"/>
          </a:bodyPr>
          <a:lstStyle/>
          <a:p>
            <a:r>
              <a:rPr lang="en-US" dirty="0" smtClean="0"/>
              <a:t>Mycenae</a:t>
            </a:r>
          </a:p>
          <a:p>
            <a:pPr lvl="1"/>
            <a:r>
              <a:rPr lang="en-US" dirty="0" smtClean="0"/>
              <a:t>Mainland of Greece</a:t>
            </a:r>
          </a:p>
          <a:p>
            <a:pPr lvl="1"/>
            <a:r>
              <a:rPr lang="en-US" dirty="0" smtClean="0"/>
              <a:t>Adopted art, architecture, and commercial practices from Minoans.</a:t>
            </a:r>
          </a:p>
          <a:p>
            <a:pPr lvl="1"/>
            <a:r>
              <a:rPr lang="en-US" dirty="0" smtClean="0"/>
              <a:t>1400 BC became leading center of Aegean region.</a:t>
            </a:r>
          </a:p>
          <a:p>
            <a:pPr lvl="1"/>
            <a:r>
              <a:rPr lang="en-US" dirty="0" smtClean="0"/>
              <a:t>Military fervor</a:t>
            </a:r>
          </a:p>
          <a:p>
            <a:pPr lvl="1"/>
            <a:r>
              <a:rPr lang="en-US" dirty="0" smtClean="0"/>
              <a:t>1200 BC conquered by </a:t>
            </a:r>
            <a:r>
              <a:rPr lang="en-US" dirty="0" err="1" smtClean="0"/>
              <a:t>Dorians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7">
                                            <p:txEl>
                                              <p:pRg st="2" end="2"/>
                                            </p:txEl>
                                          </p:spTgt>
                                        </p:tgtEl>
                                        <p:attrNameLst>
                                          <p:attrName>style.visibility</p:attrName>
                                        </p:attrNameLst>
                                      </p:cBhvr>
                                      <p:to>
                                        <p:strVal val="visible"/>
                                      </p:to>
                                    </p:set>
                                    <p:anim calcmode="lin" valueType="num">
                                      <p:cBhvr additive="base">
                                        <p:cTn id="5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7">
                                            <p:txEl>
                                              <p:pRg st="4" end="4"/>
                                            </p:txEl>
                                          </p:spTgt>
                                        </p:tgtEl>
                                        <p:attrNameLst>
                                          <p:attrName>style.visibility</p:attrName>
                                        </p:attrNameLst>
                                      </p:cBhvr>
                                      <p:to>
                                        <p:strVal val="visible"/>
                                      </p:to>
                                    </p:set>
                                    <p:anim calcmode="lin" valueType="num">
                                      <p:cBhvr additive="base">
                                        <p:cTn id="6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7">
                                            <p:txEl>
                                              <p:pRg st="5" end="5"/>
                                            </p:txEl>
                                          </p:spTgt>
                                        </p:tgtEl>
                                        <p:attrNameLst>
                                          <p:attrName>style.visibility</p:attrName>
                                        </p:attrNameLst>
                                      </p:cBhvr>
                                      <p:to>
                                        <p:strVal val="visible"/>
                                      </p:to>
                                    </p:set>
                                    <p:anim calcmode="lin" valueType="num">
                                      <p:cBhvr additive="base">
                                        <p:cTn id="7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Leonidas</a:t>
            </a:r>
            <a:endParaRPr lang="en-US" dirty="0"/>
          </a:p>
        </p:txBody>
      </p:sp>
      <p:pic>
        <p:nvPicPr>
          <p:cNvPr id="4" name="Content Placeholder 3" descr="LeonidasISparta.jpg"/>
          <p:cNvPicPr>
            <a:picLocks noGrp="1" noChangeAspect="1"/>
          </p:cNvPicPr>
          <p:nvPr>
            <p:ph idx="1"/>
          </p:nvPr>
        </p:nvPicPr>
        <p:blipFill>
          <a:blip r:embed="rId2" cstate="print"/>
          <a:stretch>
            <a:fillRect/>
          </a:stretch>
        </p:blipFill>
        <p:spPr>
          <a:xfrm>
            <a:off x="3067050" y="2025650"/>
            <a:ext cx="3009900" cy="428625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Salamis Bay</a:t>
            </a:r>
            <a:endParaRPr lang="en-US" dirty="0"/>
          </a:p>
        </p:txBody>
      </p:sp>
      <p:sp>
        <p:nvSpPr>
          <p:cNvPr id="3" name="Content Placeholder 2"/>
          <p:cNvSpPr>
            <a:spLocks noGrp="1"/>
          </p:cNvSpPr>
          <p:nvPr>
            <p:ph idx="1"/>
          </p:nvPr>
        </p:nvSpPr>
        <p:spPr/>
        <p:txBody>
          <a:bodyPr/>
          <a:lstStyle/>
          <a:p>
            <a:r>
              <a:rPr lang="en-US" dirty="0" smtClean="0"/>
              <a:t>The Persians pressed on to Athens and destroyed it by fire; the Athenians fled in retreat to the isle of Salamis, just off the coast.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attle_of_Thermopylae_and_movements_to_Salamis,_480_BC.gif"/>
          <p:cNvPicPr>
            <a:picLocks noGrp="1" noChangeAspect="1"/>
          </p:cNvPicPr>
          <p:nvPr>
            <p:ph idx="1"/>
          </p:nvPr>
        </p:nvPicPr>
        <p:blipFill>
          <a:blip r:embed="rId2" cstate="print"/>
          <a:stretch>
            <a:fillRect/>
          </a:stretch>
        </p:blipFill>
        <p:spPr>
          <a:xfrm>
            <a:off x="644490" y="838200"/>
            <a:ext cx="7478755" cy="5616575"/>
          </a:xfr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Salamis Bay</a:t>
            </a:r>
            <a:endParaRPr lang="en-US" dirty="0"/>
          </a:p>
        </p:txBody>
      </p:sp>
      <p:sp>
        <p:nvSpPr>
          <p:cNvPr id="3" name="Content Placeholder 2"/>
          <p:cNvSpPr>
            <a:spLocks noGrp="1"/>
          </p:cNvSpPr>
          <p:nvPr>
            <p:ph idx="1"/>
          </p:nvPr>
        </p:nvSpPr>
        <p:spPr/>
        <p:txBody>
          <a:bodyPr/>
          <a:lstStyle/>
          <a:p>
            <a:r>
              <a:rPr lang="en-US" dirty="0" err="1" smtClean="0"/>
              <a:t>Thermistocles</a:t>
            </a:r>
            <a:r>
              <a:rPr lang="en-US" dirty="0" smtClean="0"/>
              <a:t> devised a trap for the Persians.</a:t>
            </a:r>
          </a:p>
          <a:p>
            <a:r>
              <a:rPr lang="en-US" dirty="0" smtClean="0"/>
              <a:t>He sent a slave to report to the Persians that the Greeks were afraid and were sailing northward and that if the Persians sent their navy in at dawn they could catch the Greeks in retreat.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ainting of Battle of Salamis.jpg"/>
          <p:cNvPicPr>
            <a:picLocks noGrp="1" noChangeAspect="1"/>
          </p:cNvPicPr>
          <p:nvPr>
            <p:ph idx="1"/>
          </p:nvPr>
        </p:nvPicPr>
        <p:blipFill>
          <a:blip r:embed="rId2" cstate="print"/>
          <a:stretch>
            <a:fillRect/>
          </a:stretch>
        </p:blipFill>
        <p:spPr>
          <a:xfrm>
            <a:off x="580256" y="851656"/>
            <a:ext cx="8172506" cy="4634744"/>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Salamis</a:t>
            </a:r>
            <a:endParaRPr lang="en-US" dirty="0"/>
          </a:p>
        </p:txBody>
      </p:sp>
      <p:sp>
        <p:nvSpPr>
          <p:cNvPr id="3" name="Content Placeholder 2"/>
          <p:cNvSpPr>
            <a:spLocks noGrp="1"/>
          </p:cNvSpPr>
          <p:nvPr>
            <p:ph idx="1"/>
          </p:nvPr>
        </p:nvSpPr>
        <p:spPr/>
        <p:txBody>
          <a:bodyPr/>
          <a:lstStyle/>
          <a:p>
            <a:r>
              <a:rPr lang="en-US" dirty="0" smtClean="0"/>
              <a:t>Unwittingly, the Persians came into the Bay of Salamis as the tide was going out.  Their ships were stranded, and the Greeks destroyed them.</a:t>
            </a:r>
          </a:p>
          <a:p>
            <a:r>
              <a:rPr lang="en-US" dirty="0" smtClean="0"/>
              <a:t>The Greeks beat back the Persians and preserved their independence.</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Periclean</a:t>
            </a:r>
            <a:r>
              <a:rPr lang="en-US" dirty="0" smtClean="0"/>
              <a:t> Age (460-429 B.C.)</a:t>
            </a:r>
            <a:endParaRPr lang="en-US" dirty="0"/>
          </a:p>
        </p:txBody>
      </p:sp>
      <p:sp>
        <p:nvSpPr>
          <p:cNvPr id="3" name="Content Placeholder 2"/>
          <p:cNvSpPr>
            <a:spLocks noGrp="1"/>
          </p:cNvSpPr>
          <p:nvPr>
            <p:ph idx="1"/>
          </p:nvPr>
        </p:nvSpPr>
        <p:spPr/>
        <p:txBody>
          <a:bodyPr/>
          <a:lstStyle/>
          <a:p>
            <a:r>
              <a:rPr lang="en-US" dirty="0" smtClean="0"/>
              <a:t>The Greek victory gave the Greek people pride, self-confidence, and patriotism.</a:t>
            </a:r>
          </a:p>
          <a:p>
            <a:r>
              <a:rPr lang="en-US" dirty="0" smtClean="0"/>
              <a:t>Under Pericles, Athens’ advances in thought, art, science, literature, drama, and architecture were unparalleled anywhere in the ancient world.</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Periclean</a:t>
            </a:r>
            <a:r>
              <a:rPr lang="en-US" dirty="0" smtClean="0"/>
              <a:t> Age (460-429 B.C.)</a:t>
            </a:r>
            <a:endParaRPr lang="en-US" dirty="0"/>
          </a:p>
        </p:txBody>
      </p:sp>
      <p:sp>
        <p:nvSpPr>
          <p:cNvPr id="3" name="Content Placeholder 2"/>
          <p:cNvSpPr>
            <a:spLocks noGrp="1"/>
          </p:cNvSpPr>
          <p:nvPr>
            <p:ph idx="1"/>
          </p:nvPr>
        </p:nvSpPr>
        <p:spPr/>
        <p:txBody>
          <a:bodyPr/>
          <a:lstStyle/>
          <a:p>
            <a:r>
              <a:rPr lang="en-US" dirty="0" smtClean="0"/>
              <a:t>Under Pericles, every adult male could vote and participate in government.</a:t>
            </a:r>
          </a:p>
          <a:p>
            <a:r>
              <a:rPr lang="en-US" dirty="0" smtClean="0"/>
              <a:t>Note that the women, slaves, and foreigners (about 90% of the population) were still excluded. </a:t>
            </a:r>
            <a:endParaRPr lang="en-US" dirty="0"/>
          </a:p>
        </p:txBody>
      </p:sp>
      <p:pic>
        <p:nvPicPr>
          <p:cNvPr id="4" name="Picture 3" descr="Pericles bust.jpg"/>
          <p:cNvPicPr>
            <a:picLocks noChangeAspect="1"/>
          </p:cNvPicPr>
          <p:nvPr/>
        </p:nvPicPr>
        <p:blipFill>
          <a:blip r:embed="rId2" cstate="print"/>
          <a:stretch>
            <a:fillRect/>
          </a:stretch>
        </p:blipFill>
        <p:spPr>
          <a:xfrm>
            <a:off x="5029200" y="4038600"/>
            <a:ext cx="1838325" cy="2486025"/>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Peloponnesian War</a:t>
            </a:r>
            <a:endParaRPr lang="en-US" dirty="0"/>
          </a:p>
        </p:txBody>
      </p:sp>
      <p:sp>
        <p:nvSpPr>
          <p:cNvPr id="3" name="Content Placeholder 2"/>
          <p:cNvSpPr>
            <a:spLocks noGrp="1"/>
          </p:cNvSpPr>
          <p:nvPr>
            <p:ph idx="1"/>
          </p:nvPr>
        </p:nvSpPr>
        <p:spPr/>
        <p:txBody>
          <a:bodyPr/>
          <a:lstStyle/>
          <a:p>
            <a:r>
              <a:rPr lang="en-US" dirty="0" smtClean="0"/>
              <a:t>431-404 B.C.</a:t>
            </a:r>
          </a:p>
          <a:p>
            <a:r>
              <a:rPr lang="en-US" dirty="0" smtClean="0"/>
              <a:t>Athens versus Sparta</a:t>
            </a:r>
          </a:p>
          <a:p>
            <a:r>
              <a:rPr lang="en-US" dirty="0" smtClean="0"/>
              <a:t>Athens – naval strength</a:t>
            </a:r>
          </a:p>
          <a:p>
            <a:r>
              <a:rPr lang="en-US" dirty="0" smtClean="0"/>
              <a:t>Sparta – strong land army</a:t>
            </a:r>
          </a:p>
          <a:p>
            <a:r>
              <a:rPr lang="en-US" dirty="0" smtClean="0"/>
              <a:t>A plague weakened Athens and Sparta dominated, returning Athens to a state of oligarchy and tyranny.</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parta over Athens.jpg"/>
          <p:cNvPicPr>
            <a:picLocks noGrp="1" noChangeAspect="1"/>
          </p:cNvPicPr>
          <p:nvPr>
            <p:ph idx="1"/>
          </p:nvPr>
        </p:nvPicPr>
        <p:blipFill>
          <a:blip r:embed="rId2" cstate="print"/>
          <a:stretch>
            <a:fillRect/>
          </a:stretch>
        </p:blipFill>
        <p:spPr>
          <a:xfrm>
            <a:off x="2169496" y="668418"/>
            <a:ext cx="4649022" cy="4970382"/>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Troy</a:t>
            </a:r>
            <a:endParaRPr lang="en-US" dirty="0"/>
          </a:p>
        </p:txBody>
      </p:sp>
      <p:sp>
        <p:nvSpPr>
          <p:cNvPr id="3" name="Content Placeholder 2"/>
          <p:cNvSpPr>
            <a:spLocks noGrp="1"/>
          </p:cNvSpPr>
          <p:nvPr>
            <p:ph idx="1"/>
          </p:nvPr>
        </p:nvSpPr>
        <p:spPr/>
        <p:txBody>
          <a:bodyPr/>
          <a:lstStyle/>
          <a:p>
            <a:r>
              <a:rPr lang="en-US" dirty="0" smtClean="0"/>
              <a:t>Western coast of Asia Minor</a:t>
            </a:r>
          </a:p>
          <a:p>
            <a:r>
              <a:rPr lang="en-US" dirty="0" smtClean="0"/>
              <a:t>Hellespont – strait separating Asia Minor from Europe. </a:t>
            </a:r>
          </a:p>
          <a:p>
            <a:r>
              <a:rPr lang="en-US" dirty="0" smtClean="0"/>
              <a:t>Linked the land of the Fertile Crescent with the sea trade of the Aegean world.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Alexander’s Empire</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Troy</a:t>
            </a:r>
            <a:endParaRPr lang="en-US" dirty="0"/>
          </a:p>
        </p:txBody>
      </p:sp>
      <p:sp>
        <p:nvSpPr>
          <p:cNvPr id="3" name="Content Placeholder 2"/>
          <p:cNvSpPr>
            <a:spLocks noGrp="1"/>
          </p:cNvSpPr>
          <p:nvPr>
            <p:ph sz="half" idx="1"/>
          </p:nvPr>
        </p:nvSpPr>
        <p:spPr/>
        <p:txBody>
          <a:bodyPr/>
          <a:lstStyle/>
          <a:p>
            <a:r>
              <a:rPr lang="en-US" dirty="0" err="1" smtClean="0"/>
              <a:t>Myceneans</a:t>
            </a:r>
            <a:r>
              <a:rPr lang="en-US" dirty="0" smtClean="0"/>
              <a:t> attacked them.</a:t>
            </a:r>
          </a:p>
          <a:p>
            <a:r>
              <a:rPr lang="en-US" dirty="0" smtClean="0"/>
              <a:t>Ten-year siege.</a:t>
            </a:r>
          </a:p>
          <a:p>
            <a:r>
              <a:rPr lang="en-US" dirty="0" smtClean="0"/>
              <a:t>Troy falls.</a:t>
            </a:r>
          </a:p>
          <a:p>
            <a:r>
              <a:rPr lang="en-US" dirty="0" smtClean="0"/>
              <a:t>Sneak attack with Trojan horse.</a:t>
            </a:r>
          </a:p>
          <a:p>
            <a:r>
              <a:rPr lang="en-US" sz="1800" dirty="0" smtClean="0"/>
              <a:t>Read Trojan War inset p. 56</a:t>
            </a:r>
            <a:endParaRPr lang="en-US" sz="1800" dirty="0"/>
          </a:p>
        </p:txBody>
      </p:sp>
      <p:pic>
        <p:nvPicPr>
          <p:cNvPr id="5" name="Content Placeholder 4" descr="Trojan_Horse.jpg"/>
          <p:cNvPicPr>
            <a:picLocks noGrp="1" noChangeAspect="1"/>
          </p:cNvPicPr>
          <p:nvPr>
            <p:ph sz="half" idx="2"/>
          </p:nvPr>
        </p:nvPicPr>
        <p:blipFill>
          <a:blip r:embed="rId2" cstate="print"/>
          <a:stretch>
            <a:fillRect/>
          </a:stretch>
        </p:blipFill>
        <p:spPr>
          <a:xfrm>
            <a:off x="4724400" y="609600"/>
            <a:ext cx="4125492" cy="55626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Greek Dark Ages</a:t>
            </a:r>
            <a:endParaRPr lang="en-US" dirty="0"/>
          </a:p>
        </p:txBody>
      </p:sp>
      <p:sp>
        <p:nvSpPr>
          <p:cNvPr id="3" name="Content Placeholder 2"/>
          <p:cNvSpPr>
            <a:spLocks noGrp="1"/>
          </p:cNvSpPr>
          <p:nvPr>
            <p:ph sz="half" idx="1"/>
          </p:nvPr>
        </p:nvSpPr>
        <p:spPr/>
        <p:txBody>
          <a:bodyPr/>
          <a:lstStyle/>
          <a:p>
            <a:r>
              <a:rPr lang="en-US" dirty="0" smtClean="0"/>
              <a:t>1150-750 BC</a:t>
            </a:r>
          </a:p>
          <a:p>
            <a:r>
              <a:rPr lang="en-US" dirty="0" smtClean="0"/>
              <a:t>New intruders</a:t>
            </a:r>
          </a:p>
          <a:p>
            <a:r>
              <a:rPr lang="en-US" dirty="0" smtClean="0"/>
              <a:t>Neglected palace fortresses for simple life in villages</a:t>
            </a:r>
          </a:p>
          <a:p>
            <a:r>
              <a:rPr lang="en-US" dirty="0" smtClean="0"/>
              <a:t>Blended cultures into a common Greek culture.</a:t>
            </a:r>
          </a:p>
          <a:p>
            <a:endParaRPr lang="en-US" dirty="0"/>
          </a:p>
        </p:txBody>
      </p:sp>
      <p:sp>
        <p:nvSpPr>
          <p:cNvPr id="4" name="Content Placeholder 3"/>
          <p:cNvSpPr>
            <a:spLocks noGrp="1"/>
          </p:cNvSpPr>
          <p:nvPr>
            <p:ph sz="half" idx="2"/>
          </p:nvPr>
        </p:nvSpPr>
        <p:spPr/>
        <p:txBody>
          <a:bodyPr/>
          <a:lstStyle/>
          <a:p>
            <a:r>
              <a:rPr lang="en-US" dirty="0" smtClean="0"/>
              <a:t>The Homeric Age</a:t>
            </a:r>
          </a:p>
          <a:p>
            <a:r>
              <a:rPr lang="en-US" dirty="0" smtClean="0"/>
              <a:t>Homer’s epic poems</a:t>
            </a:r>
          </a:p>
          <a:p>
            <a:pPr lvl="1"/>
            <a:r>
              <a:rPr lang="en-US" i="1" dirty="0" smtClean="0"/>
              <a:t>Iliad</a:t>
            </a:r>
          </a:p>
          <a:p>
            <a:pPr lvl="1"/>
            <a:r>
              <a:rPr lang="en-US" i="1" dirty="0" smtClean="0"/>
              <a:t>Odyssey</a:t>
            </a:r>
            <a:endParaRPr lang="en-US" dirty="0" smtClean="0"/>
          </a:p>
          <a:p>
            <a:pPr lvl="1"/>
            <a:endParaRPr lang="en-US"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Mythology</a:t>
            </a:r>
            <a:endParaRPr lang="en-US" dirty="0"/>
          </a:p>
        </p:txBody>
      </p:sp>
      <p:pic>
        <p:nvPicPr>
          <p:cNvPr id="5" name="Content Placeholder 4" descr="mount olympus"/>
          <p:cNvPicPr>
            <a:picLocks noGrp="1" noChangeAspect="1"/>
          </p:cNvPicPr>
          <p:nvPr>
            <p:ph sz="half" idx="1"/>
          </p:nvPr>
        </p:nvPicPr>
        <p:blipFill>
          <a:blip r:embed="rId2" cstate="print"/>
          <a:stretch>
            <a:fillRect/>
          </a:stretch>
        </p:blipFill>
        <p:spPr>
          <a:xfrm>
            <a:off x="676618" y="1722438"/>
            <a:ext cx="3599763" cy="4525962"/>
          </a:xfrm>
        </p:spPr>
      </p:pic>
      <p:sp>
        <p:nvSpPr>
          <p:cNvPr id="4" name="Content Placeholder 3"/>
          <p:cNvSpPr>
            <a:spLocks noGrp="1"/>
          </p:cNvSpPr>
          <p:nvPr>
            <p:ph sz="half" idx="2"/>
          </p:nvPr>
        </p:nvSpPr>
        <p:spPr/>
        <p:txBody>
          <a:bodyPr/>
          <a:lstStyle/>
          <a:p>
            <a:r>
              <a:rPr lang="en-US" dirty="0" smtClean="0"/>
              <a:t>Myths (stories) explain their beliefs about life, the world, and God. </a:t>
            </a:r>
          </a:p>
          <a:p>
            <a:r>
              <a:rPr lang="en-US" dirty="0" smtClean="0"/>
              <a:t>Mount Olympus</a:t>
            </a:r>
          </a:p>
          <a:p>
            <a:r>
              <a:rPr lang="en-US" dirty="0" smtClean="0"/>
              <a:t>Zeus</a:t>
            </a:r>
          </a:p>
          <a:p>
            <a:r>
              <a:rPr lang="en-US" dirty="0" smtClean="0"/>
              <a:t>Apollo</a:t>
            </a:r>
          </a:p>
          <a:p>
            <a:r>
              <a:rPr lang="en-US" dirty="0" smtClean="0"/>
              <a:t>Athena</a:t>
            </a:r>
          </a:p>
          <a:p>
            <a:r>
              <a:rPr lang="en-US" dirty="0" smtClean="0"/>
              <a:t>Poseidon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dirty="0" smtClean="0"/>
              <a:t>Polytheism – </a:t>
            </a:r>
          </a:p>
          <a:p>
            <a:pPr lvl="1"/>
            <a:r>
              <a:rPr lang="en-US" dirty="0" smtClean="0"/>
              <a:t>Worship of many gods</a:t>
            </a:r>
          </a:p>
          <a:p>
            <a:r>
              <a:rPr lang="en-US" dirty="0" smtClean="0"/>
              <a:t>Monotheism – </a:t>
            </a:r>
          </a:p>
          <a:p>
            <a:pPr lvl="1"/>
            <a:r>
              <a:rPr lang="en-US" dirty="0" smtClean="0"/>
              <a:t>worship of one god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circle(in)">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circle(in)">
                                      <p:cBhvr>
                                        <p:cTn id="17" dur="20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circle(in)">
                                      <p:cBhvr>
                                        <p:cTn id="22"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657</TotalTime>
  <Words>1277</Words>
  <Application>Microsoft Office PowerPoint</Application>
  <PresentationFormat>On-screen Show (4:3)</PresentationFormat>
  <Paragraphs>150</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Verve</vt:lpstr>
      <vt:lpstr>Chapter 3</vt:lpstr>
      <vt:lpstr>The Early Greek World</vt:lpstr>
      <vt:lpstr>Slide 3</vt:lpstr>
      <vt:lpstr>Aegean Civilizations</vt:lpstr>
      <vt:lpstr>Troy</vt:lpstr>
      <vt:lpstr>Troy</vt:lpstr>
      <vt:lpstr>The Greek Dark Ages</vt:lpstr>
      <vt:lpstr>Greek Mythology</vt:lpstr>
      <vt:lpstr>Slide 9</vt:lpstr>
      <vt:lpstr>Slide 10</vt:lpstr>
      <vt:lpstr>Slide 11</vt:lpstr>
      <vt:lpstr>Greek City-States</vt:lpstr>
      <vt:lpstr>Greek City-States </vt:lpstr>
      <vt:lpstr>Greek City-States</vt:lpstr>
      <vt:lpstr>Government </vt:lpstr>
      <vt:lpstr>Development </vt:lpstr>
      <vt:lpstr>Slide 17</vt:lpstr>
      <vt:lpstr>Sparta</vt:lpstr>
      <vt:lpstr>Slide 19</vt:lpstr>
      <vt:lpstr>Sparta</vt:lpstr>
      <vt:lpstr>Sparta</vt:lpstr>
      <vt:lpstr>Slide 22</vt:lpstr>
      <vt:lpstr>Spartan women</vt:lpstr>
      <vt:lpstr>Spartan Government</vt:lpstr>
      <vt:lpstr>Sparta</vt:lpstr>
      <vt:lpstr>Athens</vt:lpstr>
      <vt:lpstr>Athens</vt:lpstr>
      <vt:lpstr>Athens</vt:lpstr>
      <vt:lpstr>Athens</vt:lpstr>
      <vt:lpstr>The Persian Wars</vt:lpstr>
      <vt:lpstr>Slide 31</vt:lpstr>
      <vt:lpstr>The Persian Wars</vt:lpstr>
      <vt:lpstr>Battle of Thermopylae</vt:lpstr>
      <vt:lpstr>Battle of Thermopylae</vt:lpstr>
      <vt:lpstr>Slide 35</vt:lpstr>
      <vt:lpstr>Slide 36</vt:lpstr>
      <vt:lpstr>Battle of Thermopylae</vt:lpstr>
      <vt:lpstr>Slide 38</vt:lpstr>
      <vt:lpstr>Battle of Thermopylae</vt:lpstr>
      <vt:lpstr>Leonidas</vt:lpstr>
      <vt:lpstr>Battle of Salamis Bay</vt:lpstr>
      <vt:lpstr>Slide 42</vt:lpstr>
      <vt:lpstr>Battle of Salamis Bay</vt:lpstr>
      <vt:lpstr>Slide 44</vt:lpstr>
      <vt:lpstr>Battle of Salamis</vt:lpstr>
      <vt:lpstr>The Periclean Age (460-429 B.C.)</vt:lpstr>
      <vt:lpstr>The Periclean Age (460-429 B.C.)</vt:lpstr>
      <vt:lpstr>The Peloponnesian War</vt:lpstr>
      <vt:lpstr>Slide 49</vt:lpstr>
      <vt:lpstr>Alexander’s Empire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Cotton Blossom</dc:creator>
  <cp:lastModifiedBy>Alice Purcell</cp:lastModifiedBy>
  <cp:revision>56</cp:revision>
  <dcterms:created xsi:type="dcterms:W3CDTF">2010-09-06T22:30:35Z</dcterms:created>
  <dcterms:modified xsi:type="dcterms:W3CDTF">2011-08-30T22:42:11Z</dcterms:modified>
</cp:coreProperties>
</file>